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8"/>
  </p:notesMasterIdLst>
  <p:sldIdLst>
    <p:sldId id="256" r:id="rId2"/>
    <p:sldId id="260" r:id="rId3"/>
    <p:sldId id="261" r:id="rId4"/>
    <p:sldId id="258" r:id="rId5"/>
    <p:sldId id="259" r:id="rId6"/>
    <p:sldId id="257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27000" h="127000" prst="softRound"/>
              <a:bevelB w="127000" h="127000"/>
            </a:sp3d>
          </c:spPr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 prst="softRound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60AD-4B8A-B483-D9A58454936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 prst="softRound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60AD-4B8A-B483-D9A584549362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 prst="softRound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60AD-4B8A-B483-D9A584549362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 prst="softRound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60AD-4B8A-B483-D9A584549362}"/>
              </c:ext>
            </c:extLst>
          </c:dPt>
          <c:dLbls>
            <c:dLbl>
              <c:idx val="0"/>
              <c:layout>
                <c:manualLayout>
                  <c:x val="1.209443947828197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5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DB8A89-3085-4E54-9975-525CB9D7BB47}" type="CATEGORYNAME">
                      <a:rPr lang="en-US"/>
                      <a:pPr>
                        <a:defRPr>
                          <a:solidFill>
                            <a:schemeClr val="accent5">
                              <a:lumMod val="75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12.1%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0AD-4B8A-B483-D9A584549362}"/>
                </c:ext>
              </c:extLst>
            </c:dLbl>
            <c:dLbl>
              <c:idx val="1"/>
              <c:layout>
                <c:manualLayout>
                  <c:x val="2.1501225739168024E-2"/>
                  <c:y val="4.86565104182878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576795-6718-4CE8-B5A6-8B6946832C38}" type="CATEGORYNAME">
                      <a:rPr lang="en-US"/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14.7%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0AD-4B8A-B483-D9A584549362}"/>
                </c:ext>
              </c:extLst>
            </c:dLbl>
            <c:dLbl>
              <c:idx val="2"/>
              <c:layout>
                <c:manualLayout>
                  <c:x val="-4.3002451478336243E-2"/>
                  <c:y val="3.04103190114299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8647AD-68A2-45ED-8146-CA40B6E46933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/>
                      <a:t>, 36.6%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0AD-4B8A-B483-D9A584549362}"/>
                </c:ext>
              </c:extLst>
            </c:dLbl>
            <c:dLbl>
              <c:idx val="3"/>
              <c:layout>
                <c:manualLayout>
                  <c:x val="-4.0314798260940353E-3"/>
                  <c:y val="-6.082063802285994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Police Pension Fund, </a:t>
                    </a:r>
                  </a:p>
                  <a:p>
                    <a:pPr>
                      <a:defRPr>
                        <a:solidFill>
                          <a:srgbClr val="0070C0"/>
                        </a:solidFill>
                      </a:defRPr>
                    </a:pPr>
                    <a:r>
                      <a:rPr lang="en-US" dirty="0"/>
                      <a:t>36.6%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AD-4B8A-B483-D9A584549362}"/>
                </c:ext>
              </c:extLst>
            </c:dLbl>
            <c:spPr>
              <a:noFill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General City Services To The Community</c:v>
                </c:pt>
                <c:pt idx="1">
                  <c:v>Debt Service</c:v>
                </c:pt>
                <c:pt idx="2">
                  <c:v>Fire Pension Fund</c:v>
                </c:pt>
                <c:pt idx="3">
                  <c:v>Police Pension Fund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0.121</c:v>
                </c:pt>
                <c:pt idx="1">
                  <c:v>0.14699999999999999</c:v>
                </c:pt>
                <c:pt idx="2">
                  <c:v>0.36599999999999999</c:v>
                </c:pt>
                <c:pt idx="3">
                  <c:v>0.36599999999999999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AD-4B8A-B483-D9A58454936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A8A-4F39-8684-1112369F27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A8A-4F39-8684-1112369F27D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A8A-4F39-8684-1112369F27D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A8A-4F39-8684-1112369F27DD}"/>
              </c:ext>
            </c:extLst>
          </c:dPt>
          <c:dLbls>
            <c:dLbl>
              <c:idx val="0"/>
              <c:layout>
                <c:manualLayout>
                  <c:x val="-0.12632558370961924"/>
                  <c:y val="0.111070282881306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3431DE-F0DB-46C9-9BCA-14FE180157DE}" type="CATEGORYNAME">
                      <a:rPr lang="en-US"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1100">
                          <a:solidFill>
                            <a:schemeClr val="lt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
38.2%</a:t>
                    </a:r>
                  </a:p>
                  <a:p>
                    <a:pPr>
                      <a:defRPr sz="1100">
                        <a:solidFill>
                          <a:schemeClr val="lt1"/>
                        </a:solidFill>
                      </a:defRPr>
                    </a:pPr>
                    <a:r>
                      <a:rPr lang="en-US" sz="11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$1,131,056</a:t>
                    </a:r>
                  </a:p>
                </c:rich>
              </c:tx>
              <c:spPr>
                <a:solidFill>
                  <a:schemeClr val="dk1"/>
                </a:solidFill>
                <a:ln w="12700" cap="flat" cmpd="sng" algn="ctr">
                  <a:solidFill>
                    <a:schemeClr val="dk1">
                      <a:shade val="15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11203990496449"/>
                      <c:h val="0.2473617345063137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A8A-4F39-8684-1112369F27D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693BE78-8033-48E7-9E29-6EA701E2F8D1}" type="CATEGORYNAME">
                      <a:rPr lang="en-US"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1100">
                          <a:solidFill>
                            <a:schemeClr val="lt1"/>
                          </a:solidFill>
                        </a:defRPr>
                      </a:pPr>
                      <a:t>[CATEGORY NAME]</a:t>
                    </a:fld>
                    <a:r>
                      <a:rPr lang="en-US" sz="11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
37.2%</a:t>
                    </a:r>
                  </a:p>
                  <a:p>
                    <a:pPr>
                      <a:defRPr sz="1100">
                        <a:solidFill>
                          <a:schemeClr val="lt1"/>
                        </a:solidFill>
                      </a:defRPr>
                    </a:pPr>
                    <a:r>
                      <a:rPr lang="en-US" sz="11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$1,101,456</a:t>
                    </a:r>
                  </a:p>
                </c:rich>
              </c:tx>
              <c:spPr>
                <a:solidFill>
                  <a:schemeClr val="dk1"/>
                </a:solidFill>
                <a:ln w="12700" cap="flat" cmpd="sng" algn="ctr">
                  <a:solidFill>
                    <a:schemeClr val="dk1">
                      <a:shade val="15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10751287667981"/>
                      <c:h val="0.1872942352794136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A8A-4F39-8684-1112369F27DD}"/>
                </c:ext>
              </c:extLst>
            </c:dLbl>
            <c:dLbl>
              <c:idx val="2"/>
              <c:layout>
                <c:manualLayout>
                  <c:x val="0.1933006702922424"/>
                  <c:y val="0.1448735668915116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7B285D6-75D9-4FD8-AC19-F4DCDAD23974}" type="CATEGORYNAME">
                      <a:rPr lang="en-US" b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>
                          <a:solidFill>
                            <a:schemeClr val="lt1"/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
13.5%</a:t>
                    </a:r>
                  </a:p>
                  <a:p>
                    <a:pPr>
                      <a:defRPr>
                        <a:solidFill>
                          <a:schemeClr val="lt1"/>
                        </a:solidFill>
                      </a:defRPr>
                    </a:pPr>
                    <a:r>
                      <a:rPr lang="en-US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$400,000</a:t>
                    </a:r>
                  </a:p>
                </c:rich>
              </c:tx>
              <c:spPr>
                <a:solidFill>
                  <a:schemeClr val="dk1"/>
                </a:solidFill>
                <a:ln w="12700" cap="flat" cmpd="sng" algn="ctr">
                  <a:solidFill>
                    <a:schemeClr val="dk1">
                      <a:shade val="15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85675474776175"/>
                      <c:h val="0.183176220619481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A8A-4F39-8684-1112369F27DD}"/>
                </c:ext>
              </c:extLst>
            </c:dLbl>
            <c:dLbl>
              <c:idx val="3"/>
              <c:layout>
                <c:manualLayout>
                  <c:x val="0.15636077013196992"/>
                  <c:y val="5.677705405062216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347FC6-D00F-4326-AB44-EFCEFD62B4B2}" type="CATEGORYNAME">
                      <a:rPr lang="en-US" sz="1000" b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pPr>
                        <a:defRPr sz="1000">
                          <a:solidFill>
                            <a:schemeClr val="lt1"/>
                          </a:solidFill>
                        </a:defRPr>
                      </a:pPr>
                      <a:t>[CATEGORY NAME]</a:t>
                    </a:fld>
                    <a:r>
                      <a:rPr lang="en-US" sz="1000" b="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
11.1%</a:t>
                    </a:r>
                  </a:p>
                  <a:p>
                    <a:pPr>
                      <a:defRPr sz="1000">
                        <a:solidFill>
                          <a:schemeClr val="lt1"/>
                        </a:solidFill>
                      </a:defRPr>
                    </a:pPr>
                    <a:r>
                      <a:rPr lang="en-US" sz="10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rPr>
                      <a:t>$330,000</a:t>
                    </a:r>
                  </a:p>
                </c:rich>
              </c:tx>
              <c:spPr>
                <a:solidFill>
                  <a:schemeClr val="dk1"/>
                </a:solidFill>
                <a:ln w="12700" cap="flat" cmpd="sng" algn="ctr">
                  <a:solidFill>
                    <a:schemeClr val="dk1">
                      <a:shade val="15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9517823429966"/>
                      <c:h val="0.189955373225405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A8A-4F39-8684-1112369F27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Police Pensions</c:v>
                </c:pt>
                <c:pt idx="1">
                  <c:v>Firefighter Pensions</c:v>
                </c:pt>
                <c:pt idx="2">
                  <c:v>Debt Service</c:v>
                </c:pt>
                <c:pt idx="3">
                  <c:v>General City Services</c:v>
                </c:pt>
              </c:strCache>
            </c:strRef>
          </c:cat>
          <c:val>
            <c:numRef>
              <c:f>Sheet1!$B$2:$B$5</c:f>
              <c:numCache>
                <c:formatCode>_("$"* #,##0.00_);_("$"* \(#,##0.00\);_("$"* "-"??_);_(@_)</c:formatCode>
                <c:ptCount val="4"/>
                <c:pt idx="0">
                  <c:v>1131056</c:v>
                </c:pt>
                <c:pt idx="1">
                  <c:v>1101456</c:v>
                </c:pt>
                <c:pt idx="2">
                  <c:v>400000</c:v>
                </c:pt>
                <c:pt idx="3">
                  <c:v>330000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8A-4F39-8684-1112369F27DD}"/>
            </c:ext>
          </c:extLst>
        </c:ser>
        <c:ser>
          <c:idx val="1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7A8A-4F39-8684-1112369F27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7A8A-4F39-8684-1112369F27D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7A8A-4F39-8684-1112369F27D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7A8A-4F39-8684-1112369F27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5="http://schemas.microsoft.com/office/drawing/2012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Police Pensions</c:v>
                </c:pt>
                <c:pt idx="1">
                  <c:v>Firefighter Pensions</c:v>
                </c:pt>
                <c:pt idx="2">
                  <c:v>Debt Service</c:v>
                </c:pt>
                <c:pt idx="3">
                  <c:v>General City Services</c:v>
                </c:pt>
              </c:strCache>
              <c:extLst xmlns:c15="http://schemas.microsoft.com/office/drawing/2012/chart"/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0.38178950836317288</c:v>
                </c:pt>
                <c:pt idx="1">
                  <c:v>0.37179798765372091</c:v>
                </c:pt>
                <c:pt idx="2">
                  <c:v>0.13502055012772943</c:v>
                </c:pt>
                <c:pt idx="3">
                  <c:v>0.11139195385537679</c:v>
                </c:pt>
              </c:numCache>
              <c:extLst xmlns:c15="http://schemas.microsoft.com/office/drawing/2012/chart"/>
            </c:numRef>
          </c:val>
          <c:extLst>
            <c:ext xmlns:c16="http://schemas.microsoft.com/office/drawing/2014/chart" uri="{C3380CC4-5D6E-409C-BE32-E72D297353CC}">
              <c16:uniqueId val="{00000011-7A8A-4F39-8684-1112369F27DD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extLst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84347184495697E-2"/>
          <c:y val="3.4065411411650759E-2"/>
          <c:w val="0.90855207643835312"/>
          <c:h val="0.931869224315804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50800" dist="762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Sheet1!$A$2:$A$11</c:f>
              <c:strCache>
                <c:ptCount val="10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            </c:v>
                </c:pt>
                <c:pt idx="4">
                  <c:v>FY 2018</c:v>
                </c:pt>
                <c:pt idx="5">
                  <c:v>FY 2019 </c:v>
                </c:pt>
                <c:pt idx="6">
                  <c:v>FY 2020</c:v>
                </c:pt>
                <c:pt idx="7">
                  <c:v>FY 2021</c:v>
                </c:pt>
                <c:pt idx="8">
                  <c:v>FY 2022</c:v>
                </c:pt>
                <c:pt idx="9">
                  <c:v>FY 2023 (estimate)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64451954</c:v>
                </c:pt>
                <c:pt idx="1">
                  <c:v>65598228</c:v>
                </c:pt>
                <c:pt idx="2">
                  <c:v>87539533</c:v>
                </c:pt>
                <c:pt idx="3">
                  <c:v>78970000</c:v>
                </c:pt>
                <c:pt idx="4">
                  <c:v>79083587</c:v>
                </c:pt>
                <c:pt idx="5">
                  <c:v>83210894</c:v>
                </c:pt>
                <c:pt idx="6">
                  <c:v>83089196</c:v>
                </c:pt>
                <c:pt idx="7">
                  <c:v>85929503</c:v>
                </c:pt>
                <c:pt idx="8">
                  <c:v>86107960</c:v>
                </c:pt>
                <c:pt idx="9">
                  <c:v>89552275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AC-40F0-906A-7B6547F64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-27"/>
        <c:axId val="341705712"/>
        <c:axId val="341706888"/>
      </c:barChart>
      <c:catAx>
        <c:axId val="341705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1706888"/>
        <c:crosses val="autoZero"/>
        <c:auto val="1"/>
        <c:lblAlgn val="ctr"/>
        <c:lblOffset val="100"/>
        <c:noMultiLvlLbl val="0"/>
      </c:catAx>
      <c:valAx>
        <c:axId val="34170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Futura LT" panose="02000503000000000000" pitchFamily="2" charset="0"/>
                <a:ea typeface="+mn-ea"/>
                <a:cs typeface="+mn-cs"/>
              </a:defRPr>
            </a:pPr>
            <a:endParaRPr lang="en-US"/>
          </a:p>
        </c:txPr>
        <c:crossAx val="34170571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8.5470085470085479E-3"/>
                <c:y val="0.19709230463839078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 sz="1600" b="1" dirty="0">
                      <a:latin typeface="Futura LT" panose="02000503000000000000" pitchFamily="2" charset="0"/>
                    </a:rPr>
                    <a:t>Millions Of Dollars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850766627897"/>
          <c:y val="2.4633858302939571E-2"/>
          <c:w val="0.88456216936353904"/>
          <c:h val="0.81094483594327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0-905F-4312-BF5E-1BDE2BCA28A2}"/>
              </c:ext>
            </c:extLst>
          </c:dPt>
          <c:dLbls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$3.0463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CD-4FEA-8EF7-F69D12601B8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4FBFADBF-9039-4044-A844-74B5A44F1508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05F-4312-BF5E-1BDE2BCA28A2}"/>
                </c:ext>
              </c:extLst>
            </c:dLbl>
            <c:numFmt formatCode="&quot;$&quot;#,##0.00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utura LT" panose="02000503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FY 2014</c:v>
                </c:pt>
                <c:pt idx="1">
                  <c:v>FY 2015</c:v>
                </c:pt>
                <c:pt idx="2">
                  <c:v>FY 2016</c:v>
                </c:pt>
                <c:pt idx="3">
                  <c:v>FY 2017 </c:v>
                </c:pt>
                <c:pt idx="4">
                  <c:v>FY 2018</c:v>
                </c:pt>
                <c:pt idx="5">
                  <c:v>FY 2019</c:v>
                </c:pt>
                <c:pt idx="6">
                  <c:v>FY 2020 </c:v>
                </c:pt>
                <c:pt idx="7">
                  <c:v>FY 2021  </c:v>
                </c:pt>
                <c:pt idx="8">
                  <c:v>FY 2022 </c:v>
                </c:pt>
                <c:pt idx="9">
                  <c:v>FY 2023 (estimate)</c:v>
                </c:pt>
                <c:pt idx="10">
                  <c:v>FY 2023 PENSION</c:v>
                </c:pt>
              </c:strCache>
            </c:strRef>
          </c:cat>
          <c:val>
            <c:numRef>
              <c:f>Sheet1!$B$2:$B$13</c:f>
              <c:numCache>
                <c:formatCode>"$"#,##0.0000</c:formatCode>
                <c:ptCount val="12"/>
                <c:pt idx="0">
                  <c:v>2.8233000000000001</c:v>
                </c:pt>
                <c:pt idx="1">
                  <c:v>2.8852000000000002</c:v>
                </c:pt>
                <c:pt idx="2">
                  <c:v>2.2501000000000002</c:v>
                </c:pt>
                <c:pt idx="3">
                  <c:v>2.7130999999999998</c:v>
                </c:pt>
                <c:pt idx="4">
                  <c:v>2.7953000000000001</c:v>
                </c:pt>
                <c:pt idx="5">
                  <c:v>2.7887</c:v>
                </c:pt>
                <c:pt idx="6">
                  <c:v>2.9083000000000001</c:v>
                </c:pt>
                <c:pt idx="7">
                  <c:v>2.9289999999999998</c:v>
                </c:pt>
                <c:pt idx="8">
                  <c:v>3.0463</c:v>
                </c:pt>
                <c:pt idx="9">
                  <c:v>3.0825999999999998</c:v>
                </c:pt>
                <c:pt idx="10">
                  <c:v>3.3403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57-4984-8604-E841BE6DC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7"/>
        <c:axId val="341706104"/>
        <c:axId val="341706496"/>
      </c:barChart>
      <c:catAx>
        <c:axId val="34170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 LT" panose="02000503000000000000" pitchFamily="2" charset="0"/>
                <a:ea typeface="+mn-ea"/>
                <a:cs typeface="+mn-cs"/>
              </a:defRPr>
            </a:pPr>
            <a:endParaRPr lang="en-US"/>
          </a:p>
        </c:txPr>
        <c:crossAx val="341706496"/>
        <c:crosses val="autoZero"/>
        <c:auto val="1"/>
        <c:lblAlgn val="ctr"/>
        <c:lblOffset val="100"/>
        <c:noMultiLvlLbl val="0"/>
      </c:catAx>
      <c:valAx>
        <c:axId val="34170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 LT" panose="02000503000000000000" pitchFamily="2" charset="0"/>
                <a:ea typeface="+mn-ea"/>
                <a:cs typeface="+mn-cs"/>
              </a:defRPr>
            </a:pPr>
            <a:endParaRPr lang="en-US"/>
          </a:p>
        </c:txPr>
        <c:crossAx val="341706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2392141842108"/>
          <c:y val="3.3803438839150921E-2"/>
          <c:w val="0.86626037401151612"/>
          <c:h val="0.77306643260738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Fire Pension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numCol="1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 </c:v>
                </c:pt>
                <c:pt idx="7">
                  <c:v>FY 2018</c:v>
                </c:pt>
                <c:pt idx="8">
                  <c:v>FY 2019 </c:v>
                </c:pt>
                <c:pt idx="9">
                  <c:v>FY 2020</c:v>
                </c:pt>
                <c:pt idx="10">
                  <c:v>FY 2021</c:v>
                </c:pt>
                <c:pt idx="11">
                  <c:v>FY 2022</c:v>
                </c:pt>
                <c:pt idx="12">
                  <c:v>FY 2023</c:v>
                </c:pt>
                <c:pt idx="13">
                  <c:v>FY 2023 PENSIONS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373116</c:v>
                </c:pt>
                <c:pt idx="1">
                  <c:v>400963</c:v>
                </c:pt>
                <c:pt idx="2">
                  <c:v>455856</c:v>
                </c:pt>
                <c:pt idx="3">
                  <c:v>627053</c:v>
                </c:pt>
                <c:pt idx="4">
                  <c:v>700064</c:v>
                </c:pt>
                <c:pt idx="5">
                  <c:v>700054</c:v>
                </c:pt>
                <c:pt idx="6">
                  <c:v>730000</c:v>
                </c:pt>
                <c:pt idx="7">
                  <c:v>750000</c:v>
                </c:pt>
                <c:pt idx="8">
                  <c:v>821600</c:v>
                </c:pt>
                <c:pt idx="9">
                  <c:v>860000</c:v>
                </c:pt>
                <c:pt idx="10">
                  <c:v>910000</c:v>
                </c:pt>
                <c:pt idx="11">
                  <c:v>943100</c:v>
                </c:pt>
                <c:pt idx="12">
                  <c:v>1002000</c:v>
                </c:pt>
                <c:pt idx="13">
                  <c:v>1101456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2-4A38-A51C-DED6D1359F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Police Pension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vert="horz" wrap="square" lIns="38100" tIns="0" rIns="38100" bIns="9144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FY 2011</c:v>
                </c:pt>
                <c:pt idx="1">
                  <c:v>FY 2012</c:v>
                </c:pt>
                <c:pt idx="2">
                  <c:v>FY 2013</c:v>
                </c:pt>
                <c:pt idx="3">
                  <c:v>FY 2014</c:v>
                </c:pt>
                <c:pt idx="4">
                  <c:v>FY 2015</c:v>
                </c:pt>
                <c:pt idx="5">
                  <c:v>FY 2016</c:v>
                </c:pt>
                <c:pt idx="6">
                  <c:v>FY 2017 </c:v>
                </c:pt>
                <c:pt idx="7">
                  <c:v>FY 2018</c:v>
                </c:pt>
                <c:pt idx="8">
                  <c:v>FY 2019 </c:v>
                </c:pt>
                <c:pt idx="9">
                  <c:v>FY 2020</c:v>
                </c:pt>
                <c:pt idx="10">
                  <c:v>FY 2021</c:v>
                </c:pt>
                <c:pt idx="11">
                  <c:v>FY 2022</c:v>
                </c:pt>
                <c:pt idx="12">
                  <c:v>FY 2023</c:v>
                </c:pt>
                <c:pt idx="13">
                  <c:v>FY 2023 PENSIONS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358606</c:v>
                </c:pt>
                <c:pt idx="1">
                  <c:v>419320</c:v>
                </c:pt>
                <c:pt idx="2">
                  <c:v>501756</c:v>
                </c:pt>
                <c:pt idx="3">
                  <c:v>491059</c:v>
                </c:pt>
                <c:pt idx="4">
                  <c:v>491003</c:v>
                </c:pt>
                <c:pt idx="5">
                  <c:v>568044</c:v>
                </c:pt>
                <c:pt idx="6">
                  <c:v>660000</c:v>
                </c:pt>
                <c:pt idx="7">
                  <c:v>725000</c:v>
                </c:pt>
                <c:pt idx="8">
                  <c:v>765500</c:v>
                </c:pt>
                <c:pt idx="9">
                  <c:v>806500</c:v>
                </c:pt>
                <c:pt idx="10">
                  <c:v>870000</c:v>
                </c:pt>
                <c:pt idx="11">
                  <c:v>930000</c:v>
                </c:pt>
                <c:pt idx="12">
                  <c:v>1002000</c:v>
                </c:pt>
                <c:pt idx="13">
                  <c:v>1131056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2-4A38-A51C-DED6D1359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1336080"/>
        <c:axId val="681336864"/>
      </c:barChart>
      <c:catAx>
        <c:axId val="68133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 LT" panose="02000503000000000000" pitchFamily="2" charset="0"/>
                <a:ea typeface="+mn-ea"/>
                <a:cs typeface="+mn-cs"/>
              </a:defRPr>
            </a:pPr>
            <a:endParaRPr lang="en-US"/>
          </a:p>
        </c:txPr>
        <c:crossAx val="681336864"/>
        <c:crosses val="autoZero"/>
        <c:auto val="1"/>
        <c:lblAlgn val="ctr"/>
        <c:lblOffset val="100"/>
        <c:noMultiLvlLbl val="0"/>
      </c:catAx>
      <c:valAx>
        <c:axId val="68133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utura LT" panose="02000503000000000000" pitchFamily="2" charset="0"/>
                <a:ea typeface="+mn-ea"/>
                <a:cs typeface="+mn-cs"/>
              </a:defRPr>
            </a:pPr>
            <a:endParaRPr lang="en-US"/>
          </a:p>
        </c:txPr>
        <c:crossAx val="68133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utura LT" panose="02000503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0.47702</cdr:x>
      <cdr:y>0.52705</cdr:y>
    </cdr:from>
    <cdr:to>
      <cdr:x>0.57254</cdr:x>
      <cdr:y>0.7209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F01808D-C3CA-4663-AAD7-5715BEF9F090}"/>
            </a:ext>
          </a:extLst>
        </cdr:cNvPr>
        <cdr:cNvSpPr txBox="1"/>
      </cdr:nvSpPr>
      <cdr:spPr>
        <a:xfrm xmlns:a="http://schemas.openxmlformats.org/drawingml/2006/main">
          <a:off x="4566267" y="248611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0.29663</cdr:y>
    </cdr:to>
    <cdr:sp macro="" textlink="">
      <cdr:nvSpPr>
        <cdr:cNvPr id="2" name="TextBox 25">
          <a:extLst xmlns:a="http://schemas.openxmlformats.org/drawingml/2006/main">
            <a:ext uri="{FF2B5EF4-FFF2-40B4-BE49-F238E27FC236}">
              <a16:creationId xmlns:a16="http://schemas.microsoft.com/office/drawing/2014/main" id="{CE42EAC0-003D-4651-BCBE-B28E7E205B14}"/>
            </a:ext>
          </a:extLst>
        </cdr:cNvPr>
        <cdr:cNvSpPr txBox="1"/>
      </cdr:nvSpPr>
      <cdr:spPr>
        <a:xfrm xmlns:a="http://schemas.openxmlformats.org/drawingml/2006/main" flipV="1">
          <a:off x="0" y="0"/>
          <a:ext cx="0" cy="13696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/>
            <a:t>2022</a:t>
          </a:r>
        </a:p>
        <a:p xmlns:a="http://schemas.openxmlformats.org/drawingml/2006/main">
          <a:pPr algn="ctr"/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049" cy="46544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84" y="0"/>
            <a:ext cx="3038049" cy="465449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F4D4DB2E-F3CC-434F-A604-5EAAD49DE1D3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7" y="4473657"/>
            <a:ext cx="5608947" cy="3660693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951"/>
            <a:ext cx="3038049" cy="46544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84" y="8830951"/>
            <a:ext cx="3038049" cy="465449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E975CB93-6519-4FA3-A565-0CCCC8621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6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5050-3295-4E06-AF25-2D266F9E2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276E6-158E-49DA-9190-E02B8BB45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77D6B-6700-4443-BBC9-5CCCC886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10BA-31E8-464D-AF66-F0941F66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08A0F-653C-49A6-B605-15E4F83AC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9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8EF9F-20C0-4971-9012-51A02B3FB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F91186-39C5-42A2-BCFA-5FBA9F8596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8C3A4-9129-4E65-8C07-86A981E6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2085E-5ED0-4BCF-902C-5E011753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DEB5B-5FF5-4E2C-8219-6C1564EE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60698-6035-4477-AC32-FE1361385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CB72D-1742-47CB-B8E4-2DEF55475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F471B-DA56-4781-9758-8F307901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A4B32-DB9C-4407-8CC3-2C54A4D8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EE791-BAF1-4C65-BE26-9CA42CBB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2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1F2AD-CC10-4CB8-9723-11A09FC4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B4B34-FF04-43F1-B177-72051D83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9080F-6A02-4C93-89F9-CAF4C5A7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DCD03-FD19-4FB0-BABC-0C16567D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D4780-1642-40F5-B050-60E0E190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9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B3E2F-5A95-4621-80FD-C146ABC5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C268B-4BF9-4CFF-985C-87EC7567D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CA7C1-86C1-49CC-A7EC-2029C950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2CF0F-C863-4623-90F5-4C5EB73B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52443-6256-4105-89B4-C94B9D79B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93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2009-A2A6-43EE-83E1-E2E7D36E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7CEC-3FD7-47CD-A5E4-F9766A9BE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05B6F-1FBE-495C-B380-980C8CC8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7178D-D9D3-4CD7-93E7-46829CE2A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5F01CA-2B83-48C6-B413-C910F840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8D0CE-6C43-49EE-BBB6-14DBF6F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1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C1743-D6E7-4630-A2A8-68B0F63A4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157A9-581A-43D9-8626-9BED0657F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1E7D5-B6BD-471A-BEC3-504D9FA348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A221C-F641-4B54-BA75-A31169895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DE263-3A22-40ED-B6CC-281427120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0F6CA6-CD07-4338-841F-92BD3C8B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68C9A-FB09-4493-8995-BC09F478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09B4D-94B8-4272-832B-9297C283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8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A1F8D-4F8D-4DF1-A44B-DE4C4BDF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13005-D4D9-4A62-95CB-14A27E6D5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933C5-F7B4-4477-92C8-E48FDDFE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853F0-9DA8-4395-9019-BA4C5DE09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1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B4228-E3B3-444A-A161-4AFCA1F8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9B32A-D911-4163-BC7E-74F4C9E74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682FB9-A09A-45E8-B2FE-803D94F5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7643-1D40-4E1E-8ECF-1AB628F4C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28A5E-099D-4835-AC68-2D905D2E3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5FDE01-71DA-4C82-BB07-AE9E45F68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83EBA-3343-4C38-B261-6CE9A0A7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76BC5-F73A-41AA-A072-9486959B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86CD3-66F9-41A4-882E-6B468E394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5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999CA-AB87-4ED0-8B60-3EACADCAF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F7EC7-2A66-477B-BEFC-A6BC04DCB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07C96-E40C-4BE7-B078-F573B090A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A0261-94F7-4B71-A1B0-3902882F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F48A0-843C-4B04-85DC-BFFCA5375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3C766-AA38-4009-9BBA-69CD62454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0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4644-D1EC-4139-8F56-142F86F5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F7177-D62A-464C-B9AC-7AA590625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559E3-7996-41BA-9D8F-D5E0FE9AC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AB8AB-C5C4-49FA-9074-81E32B2062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DA9B1-C3D7-440B-B15C-5A0D183CC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0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7823" y="380317"/>
            <a:ext cx="9123721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City Council Meeting</a:t>
            </a:r>
            <a:br>
              <a:rPr lang="en-US" dirty="0"/>
            </a:br>
            <a:r>
              <a:rPr lang="en-US" dirty="0"/>
              <a:t>2023 Property Tax Levy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2982241"/>
            <a:ext cx="8915399" cy="1126283"/>
          </a:xfrm>
        </p:spPr>
        <p:txBody>
          <a:bodyPr/>
          <a:lstStyle/>
          <a:p>
            <a:pPr algn="ctr"/>
            <a:r>
              <a:rPr lang="en-US" b="1" dirty="0"/>
              <a:t>November 20,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339" y="3875759"/>
            <a:ext cx="7634687" cy="14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23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2278" y="180780"/>
            <a:ext cx="8911687" cy="781609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City Property Tax Revenue Allocation</a:t>
            </a:r>
            <a:br>
              <a:rPr lang="en-US" sz="2400" dirty="0"/>
            </a:br>
            <a:r>
              <a:rPr lang="en-US" sz="2400" dirty="0"/>
              <a:t>2023 Tax Levy - $2,734,000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541747"/>
              </p:ext>
            </p:extLst>
          </p:nvPr>
        </p:nvGraphicFramePr>
        <p:xfrm>
          <a:off x="1370688" y="931459"/>
          <a:ext cx="9450624" cy="417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36192" y="5170507"/>
            <a:ext cx="90235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Futura LT" panose="02000503000000000000" pitchFamily="2" charset="0"/>
              </a:rPr>
              <a:t>73.2%</a:t>
            </a:r>
            <a:r>
              <a:rPr lang="en-US" dirty="0">
                <a:latin typeface="Futura LT" panose="02000503000000000000" pitchFamily="2" charset="0"/>
              </a:rPr>
              <a:t> of the City’s Property Tax Levy is used to make mandatory contributions</a:t>
            </a:r>
          </a:p>
          <a:p>
            <a:pPr algn="ctr"/>
            <a:r>
              <a:rPr lang="en-US" dirty="0">
                <a:latin typeface="Futura LT" panose="02000503000000000000" pitchFamily="2" charset="0"/>
              </a:rPr>
              <a:t>to the Police and Fire Pension Funds.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20016" y="6247854"/>
            <a:ext cx="46490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Futura LT" panose="02000503000000000000" pitchFamily="2" charset="0"/>
              </a:rPr>
              <a:t>Data compiled from City Of Monmouth Financial Report FY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79852D-FBBA-468C-8BCE-195113956F46}"/>
              </a:ext>
            </a:extLst>
          </p:cNvPr>
          <p:cNvSpPr txBox="1"/>
          <p:nvPr/>
        </p:nvSpPr>
        <p:spPr>
          <a:xfrm>
            <a:off x="4388135" y="2007000"/>
            <a:ext cx="1251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$1,002,000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D1FDAC-9F29-40AC-A8A4-0A0E6BF613C3}"/>
              </a:ext>
            </a:extLst>
          </p:cNvPr>
          <p:cNvSpPr txBox="1"/>
          <p:nvPr/>
        </p:nvSpPr>
        <p:spPr>
          <a:xfrm>
            <a:off x="6172785" y="1601022"/>
            <a:ext cx="125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$330,000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320C35-A51A-4E7A-9570-2720552D82DC}"/>
              </a:ext>
            </a:extLst>
          </p:cNvPr>
          <p:cNvSpPr txBox="1"/>
          <p:nvPr/>
        </p:nvSpPr>
        <p:spPr>
          <a:xfrm>
            <a:off x="7215081" y="2080875"/>
            <a:ext cx="1442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$400,000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E632DD-1A9B-4685-BA3B-93C258673A2B}"/>
              </a:ext>
            </a:extLst>
          </p:cNvPr>
          <p:cNvSpPr txBox="1"/>
          <p:nvPr/>
        </p:nvSpPr>
        <p:spPr>
          <a:xfrm>
            <a:off x="5640108" y="3059668"/>
            <a:ext cx="1389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$1,002,000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7FECE5-BF94-4F06-A80F-01ABA32A832D}"/>
              </a:ext>
            </a:extLst>
          </p:cNvPr>
          <p:cNvSpPr txBox="1"/>
          <p:nvPr/>
        </p:nvSpPr>
        <p:spPr>
          <a:xfrm>
            <a:off x="630337" y="6193993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1</a:t>
            </a:r>
          </a:p>
        </p:txBody>
      </p:sp>
    </p:spTree>
    <p:extLst>
      <p:ext uri="{BB962C8B-B14F-4D97-AF65-F5344CB8AC3E}">
        <p14:creationId xmlns:p14="http://schemas.microsoft.com/office/powerpoint/2010/main" val="193435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15BCDDE-4D92-6D60-CB1E-A8365A14D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" y="-878701"/>
            <a:ext cx="1178052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City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Property Tax Levy to Satisfy Next Year’s Recommended Police &amp;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Firefighters Pension Contributions $2,962,512 versus $2,734,000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That’s a 12.9% Tax Rate Increase just for Police &amp; Fire Pension Benefits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Require a Truth In Taxation Public Hearing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9BDB0DD-0254-F1B6-7662-AAF7D3CD0A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1104105"/>
              </p:ext>
            </p:extLst>
          </p:nvPr>
        </p:nvGraphicFramePr>
        <p:xfrm>
          <a:off x="4101981" y="1606610"/>
          <a:ext cx="4213077" cy="3982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E2C3BBF-27E2-930B-408F-D476EDE9A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2" y="5000388"/>
            <a:ext cx="9228065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Year, the City will be paying as much in Pension Contributions for Retired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Police Officers &amp; Firefighters as the City Spends on Salaries for Active Police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Officers &amp; Firefighters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C878EB-3F53-4C0A-8596-B5D020B87514}"/>
              </a:ext>
            </a:extLst>
          </p:cNvPr>
          <p:cNvSpPr txBox="1"/>
          <p:nvPr/>
        </p:nvSpPr>
        <p:spPr>
          <a:xfrm>
            <a:off x="572568" y="6375164"/>
            <a:ext cx="931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376857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564" y="239662"/>
            <a:ext cx="8911687" cy="72933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latin typeface="Futura LT" panose="02000503000000000000" pitchFamily="2" charset="0"/>
              </a:rPr>
              <a:t>Growth In Assessed Valuation</a:t>
            </a:r>
            <a:br>
              <a:rPr lang="en-US" sz="2000" dirty="0">
                <a:latin typeface="Futura LT" panose="02000503000000000000" pitchFamily="2" charset="0"/>
              </a:rPr>
            </a:br>
            <a:r>
              <a:rPr lang="en-US" sz="2000" dirty="0">
                <a:latin typeface="Futura LT" panose="02000503000000000000" pitchFamily="2" charset="0"/>
              </a:rPr>
              <a:t>2014 – 2023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499196"/>
              </p:ext>
            </p:extLst>
          </p:nvPr>
        </p:nvGraphicFramePr>
        <p:xfrm>
          <a:off x="213849" y="405597"/>
          <a:ext cx="10914439" cy="461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75310" y="6412031"/>
            <a:ext cx="50561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Futura LT" panose="02000503000000000000" pitchFamily="2" charset="0"/>
              </a:rPr>
              <a:t>Data compiled from City Of Monmouth Financial Report FY 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961" y="5711527"/>
            <a:ext cx="10995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Futura LT" panose="02000503000000000000" pitchFamily="2" charset="0"/>
              </a:rPr>
              <a:t>Note: A large industrial property value was removed from the </a:t>
            </a:r>
            <a:r>
              <a:rPr lang="en-US" dirty="0" err="1">
                <a:latin typeface="Futura LT" panose="02000503000000000000" pitchFamily="2" charset="0"/>
              </a:rPr>
              <a:t>taxroll</a:t>
            </a:r>
            <a:r>
              <a:rPr lang="en-US" dirty="0">
                <a:latin typeface="Futura LT" panose="02000503000000000000" pitchFamily="2" charset="0"/>
              </a:rPr>
              <a:t> in 2017 due to a recalculation of a 2016 </a:t>
            </a:r>
          </a:p>
          <a:p>
            <a:pPr algn="ctr"/>
            <a:r>
              <a:rPr lang="en-US" dirty="0">
                <a:latin typeface="Futura LT" panose="02000503000000000000" pitchFamily="2" charset="0"/>
              </a:rPr>
              <a:t>Property tax abatement for an Enterprise Zone benefit.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6875819" y="3707811"/>
            <a:ext cx="16709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$83,089,196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A19A1A-30D5-45FF-AC4B-5ECB5D619134}"/>
              </a:ext>
            </a:extLst>
          </p:cNvPr>
          <p:cNvSpPr txBox="1"/>
          <p:nvPr/>
        </p:nvSpPr>
        <p:spPr>
          <a:xfrm flipH="1">
            <a:off x="1442338" y="5197774"/>
            <a:ext cx="74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DCEBA5-0A07-4E36-A745-5A6B6176A5BE}"/>
              </a:ext>
            </a:extLst>
          </p:cNvPr>
          <p:cNvSpPr txBox="1"/>
          <p:nvPr/>
        </p:nvSpPr>
        <p:spPr>
          <a:xfrm flipH="1">
            <a:off x="2487349" y="5213578"/>
            <a:ext cx="68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36011C-B3A7-4111-B547-314322225E9D}"/>
              </a:ext>
            </a:extLst>
          </p:cNvPr>
          <p:cNvSpPr txBox="1"/>
          <p:nvPr/>
        </p:nvSpPr>
        <p:spPr>
          <a:xfrm flipH="1">
            <a:off x="3402025" y="5213578"/>
            <a:ext cx="741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FB6760-E1E3-49A2-97A1-9226529C0B00}"/>
              </a:ext>
            </a:extLst>
          </p:cNvPr>
          <p:cNvSpPr txBox="1"/>
          <p:nvPr/>
        </p:nvSpPr>
        <p:spPr>
          <a:xfrm>
            <a:off x="4521671" y="5222370"/>
            <a:ext cx="652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C5B3A0-394D-4A6C-AFEE-5498D8CFACA7}"/>
              </a:ext>
            </a:extLst>
          </p:cNvPr>
          <p:cNvSpPr txBox="1"/>
          <p:nvPr/>
        </p:nvSpPr>
        <p:spPr>
          <a:xfrm>
            <a:off x="5489042" y="5216481"/>
            <a:ext cx="652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24803D-6B80-475D-9671-DCC500D312B4}"/>
              </a:ext>
            </a:extLst>
          </p:cNvPr>
          <p:cNvSpPr txBox="1"/>
          <p:nvPr/>
        </p:nvSpPr>
        <p:spPr>
          <a:xfrm>
            <a:off x="6401188" y="5214727"/>
            <a:ext cx="741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2019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E6FB213F-92C4-4C0C-8B9E-A620A56BE51A}"/>
              </a:ext>
            </a:extLst>
          </p:cNvPr>
          <p:cNvSpPr txBox="1"/>
          <p:nvPr/>
        </p:nvSpPr>
        <p:spPr>
          <a:xfrm rot="16200000">
            <a:off x="936693" y="3681470"/>
            <a:ext cx="1591134" cy="53261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$64,451,954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E6FB213F-92C4-4C0C-8B9E-A620A56BE51A}"/>
              </a:ext>
            </a:extLst>
          </p:cNvPr>
          <p:cNvSpPr txBox="1"/>
          <p:nvPr/>
        </p:nvSpPr>
        <p:spPr>
          <a:xfrm rot="16200000">
            <a:off x="1928420" y="3681468"/>
            <a:ext cx="1591135" cy="53261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$65,598,228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6FB213F-92C4-4C0C-8B9E-A620A56BE51A}"/>
              </a:ext>
            </a:extLst>
          </p:cNvPr>
          <p:cNvSpPr txBox="1"/>
          <p:nvPr/>
        </p:nvSpPr>
        <p:spPr>
          <a:xfrm rot="16200000">
            <a:off x="2953539" y="3601637"/>
            <a:ext cx="1591135" cy="53262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$87,539,533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E6FB213F-92C4-4C0C-8B9E-A620A56BE51A}"/>
              </a:ext>
            </a:extLst>
          </p:cNvPr>
          <p:cNvSpPr txBox="1"/>
          <p:nvPr/>
        </p:nvSpPr>
        <p:spPr>
          <a:xfrm rot="16200000">
            <a:off x="3961584" y="3712301"/>
            <a:ext cx="1591135" cy="47095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$78,970,000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E6FB213F-92C4-4C0C-8B9E-A620A56BE51A}"/>
              </a:ext>
            </a:extLst>
          </p:cNvPr>
          <p:cNvSpPr txBox="1"/>
          <p:nvPr/>
        </p:nvSpPr>
        <p:spPr>
          <a:xfrm rot="16200000">
            <a:off x="4908739" y="3723199"/>
            <a:ext cx="1670964" cy="36933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$79,083,587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E6FB213F-92C4-4C0C-8B9E-A620A56BE51A}"/>
              </a:ext>
            </a:extLst>
          </p:cNvPr>
          <p:cNvSpPr txBox="1"/>
          <p:nvPr/>
        </p:nvSpPr>
        <p:spPr>
          <a:xfrm rot="16200000">
            <a:off x="5853919" y="3723197"/>
            <a:ext cx="1670966" cy="3693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$83,210,894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A05016-88E0-4130-9FF9-6AA9FE4D52C3}"/>
              </a:ext>
            </a:extLst>
          </p:cNvPr>
          <p:cNvSpPr txBox="1"/>
          <p:nvPr/>
        </p:nvSpPr>
        <p:spPr>
          <a:xfrm>
            <a:off x="7368560" y="5217974"/>
            <a:ext cx="7934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2020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4D5BA7-B5B1-4CC3-8A1B-E1981DA45A22}"/>
              </a:ext>
            </a:extLst>
          </p:cNvPr>
          <p:cNvSpPr txBox="1"/>
          <p:nvPr/>
        </p:nvSpPr>
        <p:spPr>
          <a:xfrm>
            <a:off x="445457" y="6365864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42EAC0-003D-4651-BCBE-B28E7E205B14}"/>
              </a:ext>
            </a:extLst>
          </p:cNvPr>
          <p:cNvSpPr txBox="1"/>
          <p:nvPr/>
        </p:nvSpPr>
        <p:spPr>
          <a:xfrm>
            <a:off x="9872587" y="5076946"/>
            <a:ext cx="16354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2023</a:t>
            </a:r>
          </a:p>
          <a:p>
            <a:pPr algn="ctr"/>
            <a:r>
              <a:rPr lang="en-US" sz="1100" dirty="0"/>
              <a:t>(estimate)</a:t>
            </a:r>
          </a:p>
          <a:p>
            <a:pPr algn="ctr"/>
            <a:endParaRPr lang="en-US" sz="11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AE3DC44-FFB3-BCD8-272C-E3BD31E3BDF8}"/>
              </a:ext>
            </a:extLst>
          </p:cNvPr>
          <p:cNvSpPr txBox="1"/>
          <p:nvPr/>
        </p:nvSpPr>
        <p:spPr>
          <a:xfrm>
            <a:off x="8443266" y="5238461"/>
            <a:ext cx="6523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9F8C3A-C157-B314-3207-181D83453A9F}"/>
              </a:ext>
            </a:extLst>
          </p:cNvPr>
          <p:cNvSpPr txBox="1"/>
          <p:nvPr/>
        </p:nvSpPr>
        <p:spPr>
          <a:xfrm rot="16200000">
            <a:off x="9789616" y="3621835"/>
            <a:ext cx="1683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Futura LT" panose="02000503000000000000"/>
              </a:rPr>
              <a:t>$88,691,200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9EF92C-6695-57DA-79D7-B18981ED0115}"/>
              </a:ext>
            </a:extLst>
          </p:cNvPr>
          <p:cNvSpPr txBox="1"/>
          <p:nvPr/>
        </p:nvSpPr>
        <p:spPr>
          <a:xfrm rot="16200000">
            <a:off x="4377563" y="3844661"/>
            <a:ext cx="1770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Futura LT" panose="02000503000000000000" pitchFamily="2" charset="0"/>
              </a:rPr>
              <a:t>$78,970,000</a:t>
            </a:r>
            <a:endParaRPr lang="en-US" sz="2000" b="1" dirty="0">
              <a:solidFill>
                <a:schemeClr val="bg1"/>
              </a:solidFill>
              <a:latin typeface="Futura LT" panose="02000503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0481F1-8420-2DF2-FECD-3459B6C4C634}"/>
              </a:ext>
            </a:extLst>
          </p:cNvPr>
          <p:cNvSpPr txBox="1"/>
          <p:nvPr/>
        </p:nvSpPr>
        <p:spPr>
          <a:xfrm rot="16200000">
            <a:off x="7783394" y="3621836"/>
            <a:ext cx="1842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Futura LT" panose="02000503000000000000" pitchFamily="2" charset="0"/>
              </a:rPr>
              <a:t>$85,929,503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B199AE-48C6-3D67-4AB5-B85F56133548}"/>
              </a:ext>
            </a:extLst>
          </p:cNvPr>
          <p:cNvSpPr txBox="1"/>
          <p:nvPr/>
        </p:nvSpPr>
        <p:spPr>
          <a:xfrm rot="16200000">
            <a:off x="8797136" y="3667896"/>
            <a:ext cx="1750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Futura LT" panose="02000503000000000000"/>
              </a:rPr>
              <a:t>$86,107,960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881EE-2EF9-F678-B63A-72758393D850}"/>
              </a:ext>
            </a:extLst>
          </p:cNvPr>
          <p:cNvSpPr txBox="1"/>
          <p:nvPr/>
        </p:nvSpPr>
        <p:spPr>
          <a:xfrm>
            <a:off x="9337732" y="5222370"/>
            <a:ext cx="669637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2022</a:t>
            </a:r>
          </a:p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6256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156" y="202335"/>
            <a:ext cx="8911687" cy="833339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Futura LT" panose="02000503000000000000" pitchFamily="2" charset="0"/>
              </a:rPr>
              <a:t>Changes In Property Tax Rate: 2013 – 2023</a:t>
            </a:r>
            <a:br>
              <a:rPr lang="en-US" sz="2400" dirty="0">
                <a:latin typeface="Futura LT" panose="02000503000000000000" pitchFamily="2" charset="0"/>
              </a:rPr>
            </a:br>
            <a:r>
              <a:rPr lang="en-US" sz="2400" dirty="0">
                <a:latin typeface="Futura LT" panose="02000503000000000000" pitchFamily="2" charset="0"/>
              </a:rPr>
              <a:t>City Of Monmouth, Illinois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696683"/>
              </p:ext>
            </p:extLst>
          </p:nvPr>
        </p:nvGraphicFramePr>
        <p:xfrm>
          <a:off x="1965960" y="1035674"/>
          <a:ext cx="10003536" cy="442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169633" y="3025896"/>
            <a:ext cx="3642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Futura LT" panose="02000503000000000000" pitchFamily="2" charset="0"/>
              </a:rPr>
              <a:t>Dollars Per $100 Assessed Valuation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6497" y="6517165"/>
            <a:ext cx="5329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Futura LT" panose="02000503000000000000" pitchFamily="2" charset="0"/>
              </a:rPr>
              <a:t>Data compiled from City Of Monmouth Financial Report FY 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65001" y="5573683"/>
            <a:ext cx="1088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The projected increase in the property tax rate is entirely caused by the City’s constantly disproportionate </a:t>
            </a:r>
          </a:p>
          <a:p>
            <a:r>
              <a:rPr lang="en-US" b="1" dirty="0">
                <a:solidFill>
                  <a:srgbClr val="FF0000"/>
                </a:solidFill>
              </a:rPr>
              <a:t>State </a:t>
            </a:r>
            <a:r>
              <a:rPr lang="en-US" b="1" u="sng" dirty="0">
                <a:solidFill>
                  <a:srgbClr val="FF0000"/>
                </a:solidFill>
              </a:rPr>
              <a:t>mandated</a:t>
            </a:r>
            <a:r>
              <a:rPr lang="en-US" b="1" dirty="0">
                <a:solidFill>
                  <a:srgbClr val="FF0000"/>
                </a:solidFill>
              </a:rPr>
              <a:t> increases in public safety pension contributions.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C554DA-42DD-45CF-B9E2-03B522A59E10}"/>
              </a:ext>
            </a:extLst>
          </p:cNvPr>
          <p:cNvSpPr txBox="1"/>
          <p:nvPr/>
        </p:nvSpPr>
        <p:spPr>
          <a:xfrm>
            <a:off x="350514" y="6470998"/>
            <a:ext cx="80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Page 4</a:t>
            </a:r>
          </a:p>
        </p:txBody>
      </p:sp>
    </p:spTree>
    <p:extLst>
      <p:ext uri="{BB962C8B-B14F-4D97-AF65-F5344CB8AC3E}">
        <p14:creationId xmlns:p14="http://schemas.microsoft.com/office/powerpoint/2010/main" val="3443975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0434" y="165151"/>
            <a:ext cx="8911687" cy="724139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latin typeface="Futura LT" panose="02000503000000000000" pitchFamily="2" charset="0"/>
              </a:rPr>
              <a:t>Annual Increases In Police &amp; Fire Pension Contributions</a:t>
            </a:r>
            <a:br>
              <a:rPr lang="en-US" sz="2000" dirty="0">
                <a:latin typeface="Futura LT" panose="02000503000000000000" pitchFamily="2" charset="0"/>
              </a:rPr>
            </a:br>
            <a:r>
              <a:rPr lang="en-US" sz="2000" dirty="0">
                <a:latin typeface="Futura LT" panose="02000503000000000000" pitchFamily="2" charset="0"/>
              </a:rPr>
              <a:t>2011 – 2023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11034"/>
              </p:ext>
            </p:extLst>
          </p:nvPr>
        </p:nvGraphicFramePr>
        <p:xfrm>
          <a:off x="356616" y="824659"/>
          <a:ext cx="11667743" cy="4627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275546" y="6532546"/>
            <a:ext cx="46259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latin typeface="Futura LT" panose="02000503000000000000" pitchFamily="2" charset="0"/>
              </a:rPr>
              <a:t>Data compiled from City Of Monmouth Financial Report FY 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6725" y="6028152"/>
            <a:ext cx="83856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>
                <a:latin typeface="Futura LT" panose="02000503000000000000" pitchFamily="2" charset="0"/>
              </a:rPr>
              <a:t>In the past 12 years, City contributions to Police and Fire pensions have increased </a:t>
            </a:r>
            <a:r>
              <a:rPr lang="en-US" sz="1500" b="1" dirty="0">
                <a:solidFill>
                  <a:srgbClr val="C00000"/>
                </a:solidFill>
                <a:latin typeface="Futura LT" panose="02000503000000000000" pitchFamily="2" charset="0"/>
              </a:rPr>
              <a:t>174%</a:t>
            </a:r>
            <a:endParaRPr lang="en-US" sz="1500" dirty="0">
              <a:solidFill>
                <a:srgbClr val="C00000"/>
              </a:solidFill>
              <a:latin typeface="Futura LT" panose="020005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293" y="5725564"/>
            <a:ext cx="11191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Futura LT" panose="02000503000000000000" pitchFamily="2" charset="0"/>
              </a:rPr>
              <a:t>Even with these significant increases in contributions, the City’s unfunded liability has grown during this same time period.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68B072-9FF5-4EE2-B45D-54FAF187BA68}"/>
              </a:ext>
            </a:extLst>
          </p:cNvPr>
          <p:cNvSpPr txBox="1"/>
          <p:nvPr/>
        </p:nvSpPr>
        <p:spPr>
          <a:xfrm>
            <a:off x="1073791" y="5421225"/>
            <a:ext cx="10490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Futura LT" panose="02000503000000000000" pitchFamily="2" charset="0"/>
              </a:rPr>
              <a:t>Local taxes have contributed a total of </a:t>
            </a:r>
            <a:r>
              <a:rPr lang="en-US" sz="1400" b="1" dirty="0">
                <a:solidFill>
                  <a:srgbClr val="C00000"/>
                </a:solidFill>
                <a:latin typeface="Futura LT" panose="02000503000000000000" pitchFamily="2" charset="0"/>
              </a:rPr>
              <a:t>$18,631,300 </a:t>
            </a:r>
            <a:r>
              <a:rPr lang="en-US" sz="1400" dirty="0">
                <a:latin typeface="Futura LT" panose="02000503000000000000" pitchFamily="2" charset="0"/>
              </a:rPr>
              <a:t>to the Police and Fire Pension Funds over the last 14 years</a:t>
            </a:r>
            <a:r>
              <a:rPr lang="en-US" sz="1600" dirty="0">
                <a:latin typeface="Futura LT" panose="02000503000000000000" pitchFamily="2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65560-A463-4F83-9F0E-A6D575784A14}"/>
              </a:ext>
            </a:extLst>
          </p:cNvPr>
          <p:cNvSpPr txBox="1"/>
          <p:nvPr/>
        </p:nvSpPr>
        <p:spPr>
          <a:xfrm>
            <a:off x="673104" y="6463297"/>
            <a:ext cx="933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4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15247</TotalTime>
  <Words>418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Futura LT</vt:lpstr>
      <vt:lpstr>Office Theme</vt:lpstr>
      <vt:lpstr>City Council Meeting 2023 Property Tax Levy Presentation</vt:lpstr>
      <vt:lpstr>City Property Tax Revenue Allocation 2023 Tax Levy - $2,734,000</vt:lpstr>
      <vt:lpstr>PowerPoint Presentation</vt:lpstr>
      <vt:lpstr>Growth In Assessed Valuation 2014 – 2023</vt:lpstr>
      <vt:lpstr>Changes In Property Tax Rate: 2013 – 2023 City Of Monmouth, Illinois</vt:lpstr>
      <vt:lpstr>Annual Increases In Police &amp; Fire Pension Contributions 2011 –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 Meeting (Pensions)</dc:title>
  <dc:creator>Kenneth Helms</dc:creator>
  <cp:lastModifiedBy>s trevor</cp:lastModifiedBy>
  <cp:revision>96</cp:revision>
  <cp:lastPrinted>2023-11-13T20:58:36Z</cp:lastPrinted>
  <dcterms:created xsi:type="dcterms:W3CDTF">2017-11-28T14:49:35Z</dcterms:created>
  <dcterms:modified xsi:type="dcterms:W3CDTF">2023-11-14T17:09:28Z</dcterms:modified>
</cp:coreProperties>
</file>